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1714" r:id="rId8"/>
    <p:sldId id="1715" r:id="rId9"/>
    <p:sldId id="1716" r:id="rId10"/>
    <p:sldId id="1717" r:id="rId11"/>
    <p:sldId id="1718" r:id="rId12"/>
    <p:sldId id="1719"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1714"/>
            <p14:sldId id="1715"/>
            <p14:sldId id="1716"/>
            <p14:sldId id="1717"/>
            <p14:sldId id="1718"/>
            <p14:sldId id="1719"/>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608" autoAdjust="0"/>
    <p:restoredTop sz="64603" autoAdjust="0"/>
  </p:normalViewPr>
  <p:slideViewPr>
    <p:cSldViewPr snapToGrid="0">
      <p:cViewPr varScale="1">
        <p:scale>
          <a:sx n="106" d="100"/>
          <a:sy n="106" d="100"/>
        </p:scale>
        <p:origin x="944"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2/10/20 9:32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2/10/20 9:32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Registered Connectors can be distributed as part of a Microsoft Teams app package. Whether as a standalone solution, or one of several capabilities that your experience enables in Microsoft Teams, you can provide it to users directly for uploading within Microsoft Teams.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 9:36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supports two types of Connectors: incoming webhooks and Office 365 Connectors. In this unit, you’ll learn how to create an Office 365 Connector and add it to Microsoft Teams.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 9:36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look at the development aspects to creating custom task modules.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8748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a previous unit, you learned how to register an incoming webhook for a Microsoft Teams channel so that your web service could submit messages via an HTTP POST. The other type of Connector supported by Microsoft Teams is an Office 365 Connector. Office 365 Connectors can work with not just Microsoft Teams, but also Outlook.</a:t>
            </a:r>
          </a:p>
          <a:p>
            <a:endParaRPr lang="en-US" dirty="0"/>
          </a:p>
          <a:p>
            <a:r>
              <a:rPr lang="en-US" dirty="0"/>
              <a:t>Incoming webhooks have all the same capabilities and features as Office 365 Connectors, however Office 365 Connectors differ from incoming webhooks in the following ways:</a:t>
            </a:r>
          </a:p>
          <a:p>
            <a:endParaRPr lang="en-US" dirty="0"/>
          </a:p>
          <a:p>
            <a:r>
              <a:rPr lang="en-US" dirty="0"/>
              <a:t>- **Inclusion in AppSource**: Office 365 Connectors can be submitted for validation by Microsoft for inclusion in the AppSource. Installing apps from the native Microsoft Teams experience can simplify the setup steps required for adding a Connector to a channel.</a:t>
            </a:r>
          </a:p>
          <a:p>
            <a:r>
              <a:rPr lang="en-US" dirty="0"/>
              <a:t>- **Publish to your organization**: If your Office 365 Connector isn't intended to be used by anyone who have access to AppSource, you can publish it to your organization.</a:t>
            </a:r>
          </a:p>
          <a:p>
            <a:r>
              <a:rPr lang="en-US" dirty="0"/>
              <a:t>- **Custom configuration experience**: When adding an Office 365 Connector to a Microsoft Teams app, the developer can specify a configuration page. This page is presented to the user when they add the Connector to a channel. From this page, the developer can obtain the endpoint and send it to the web service as part of the Connector registration.</a:t>
            </a:r>
          </a:p>
          <a:p>
            <a:endParaRPr lang="en-US" dirty="0"/>
          </a:p>
          <a:p>
            <a:r>
              <a:rPr lang="en-US" dirty="0"/>
              <a:t>The endpoint is the same URL that is generated by Microsoft Teams when registering an incoming webhook. This differs from incoming webhooks where the person registering the webhook must manually add the endpoint to their web 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2692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distribute your registered Connector as part of your Teams app package. Whether as a standalone solution, or one of several capabilities that your experience enables in Teams, you can package and publish your Connector as part of your AppSource submission, or you can provide it to users directly for uploading within Microsoft Teams.</a:t>
            </a:r>
          </a:p>
          <a:p>
            <a:endParaRPr lang="en-US" dirty="0"/>
          </a:p>
          <a:p>
            <a:r>
              <a:rPr lang="en-US" dirty="0"/>
              <a:t>Start by registering your connector using the [Connectors Developer Dashboard](https://</a:t>
            </a:r>
            <a:r>
              <a:rPr lang="en-US" dirty="0" err="1"/>
              <a:t>outlook.office.com</a:t>
            </a:r>
            <a:r>
              <a:rPr lang="en-US" dirty="0"/>
              <a:t>/connectors/home/login/#/publish).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6781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users will complete the entire Connector configuration experience without leaving the Microsoft Teams client. The configuration experience, implemented as a web page, is displayed within the Microsoft Teams client in an IFRAME.</a:t>
            </a:r>
          </a:p>
          <a:p>
            <a:endParaRPr lang="en-US" dirty="0"/>
          </a:p>
          <a:p>
            <a:r>
              <a:rPr lang="en-US" dirty="0"/>
              <a:t>The configuration page flow works like this:</a:t>
            </a:r>
          </a:p>
          <a:p>
            <a:endParaRPr lang="en-US" dirty="0"/>
          </a:p>
          <a:p>
            <a:r>
              <a:rPr lang="en-US" dirty="0"/>
              <a:t>1. The user selects your Connector to begin the configuration process.</a:t>
            </a:r>
          </a:p>
          <a:p>
            <a:r>
              <a:rPr lang="en-US" dirty="0"/>
              <a:t>1. Microsoft Teams loads your configuration experience in an IFRAME.</a:t>
            </a:r>
          </a:p>
          <a:p>
            <a:r>
              <a:rPr lang="en-US" dirty="0"/>
              <a:t>1. The user interacts with your web experience and completes the configuration.</a:t>
            </a:r>
          </a:p>
          <a:p>
            <a:r>
              <a:rPr lang="en-US" dirty="0"/>
              <a:t>1. The user selects the **Save** button that triggers a callback in your code.</a:t>
            </a:r>
          </a:p>
          <a:p>
            <a:r>
              <a:rPr lang="en-US" dirty="0"/>
              <a:t>1. Your code processes the save event by retrieving the channel's webhook settings for the Connector and stores the webhook endpoint so it can submit HTTP POST requests to it in the future.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7876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implementing the configuration experience should do the following:</a:t>
            </a:r>
          </a:p>
          <a:p>
            <a:endParaRPr lang="en-US" dirty="0"/>
          </a:p>
          <a:p>
            <a:r>
              <a:rPr lang="en-US" dirty="0"/>
              <a:t>- **Include the Microsoft Teams JavaScript SDK**: Your code will use the SDK to get the current user/channel/team context and (*if necessary*) start authentication flows. Initialize the SDK by calling 1.</a:t>
            </a:r>
          </a:p>
          <a:p>
            <a:r>
              <a:rPr lang="en-US" dirty="0"/>
              <a:t>- **Call `</a:t>
            </a:r>
            <a:r>
              <a:rPr lang="en-US" dirty="0" err="1"/>
              <a:t>microsoftTeams.settings.setValidityState</a:t>
            </a:r>
            <a:r>
              <a:rPr lang="en-US" dirty="0"/>
              <a:t>(true)` when you want to enable the Save button**: You should do this as a response to valid user input, such as a selection or field update.</a:t>
            </a:r>
          </a:p>
          <a:p>
            <a:r>
              <a:rPr lang="en-US" dirty="0"/>
              <a:t>- **Register a `</a:t>
            </a:r>
            <a:r>
              <a:rPr lang="en-US" dirty="0" err="1"/>
              <a:t>microsoftTeams.settings.registerOnSaveHandler</a:t>
            </a:r>
            <a:r>
              <a:rPr lang="en-US" dirty="0"/>
              <a:t>()` event handler, called when the user clicks Save**</a:t>
            </a:r>
          </a:p>
          <a:p>
            <a:r>
              <a:rPr lang="en-US" dirty="0"/>
              <a:t>- **Call `</a:t>
            </a:r>
            <a:r>
              <a:rPr lang="en-US" dirty="0" err="1"/>
              <a:t>microsoftTeams.settings.setSettings</a:t>
            </a:r>
            <a:r>
              <a:rPr lang="en-US" dirty="0"/>
              <a:t>()` to save the connector settings**: You'll save the information that your configuration experience collects from the user. Microsoft Teams keeps a copy of the settings so if the user wants to edit the Connector's configuration in the future, it can prefill the form.</a:t>
            </a:r>
          </a:p>
          <a:p>
            <a:r>
              <a:rPr lang="en-US" dirty="0"/>
              <a:t>- **Call `</a:t>
            </a:r>
            <a:r>
              <a:rPr lang="en-US" dirty="0" err="1"/>
              <a:t>microsoftTeams.settings.getSettings</a:t>
            </a:r>
            <a:r>
              <a:rPr lang="en-US" dirty="0"/>
              <a:t>()` to fetch webhook properties**: Call this during the save event and when your page is first loaded in the case when a user is edits an existing configured Connector.</a:t>
            </a:r>
          </a:p>
          <a:p>
            <a:r>
              <a:rPr lang="en-US" dirty="0"/>
              <a:t>- **Register a `</a:t>
            </a:r>
            <a:r>
              <a:rPr lang="en-US" dirty="0" err="1"/>
              <a:t>microsoftTeams.settings.registerOnRemoveHandler</a:t>
            </a:r>
            <a:r>
              <a:rPr lang="en-US" dirty="0"/>
              <a:t>()` event handler**: This step is optional, and is only necessary if you support the user from removing the Connector from the channel. its called when the user removes your Connector by selecting the **Remove** button on the configuration page.</a:t>
            </a:r>
          </a:p>
          <a:p>
            <a:endParaRPr lang="en-US" dirty="0"/>
          </a:p>
          <a:p>
            <a:r>
              <a:rPr lang="en-US" dirty="0"/>
              <a:t>### Editing configured Connectors</a:t>
            </a:r>
          </a:p>
          <a:p>
            <a:endParaRPr lang="en-US" dirty="0"/>
          </a:p>
          <a:p>
            <a:r>
              <a:rPr lang="en-US" dirty="0"/>
              <a:t>Your code should handle for users edit an existing Connector configuration. To do this, call `</a:t>
            </a:r>
            <a:r>
              <a:rPr lang="en-US" dirty="0" err="1"/>
              <a:t>microsoftTeams.settings.setSettings</a:t>
            </a:r>
            <a:r>
              <a:rPr lang="en-US" dirty="0"/>
              <a:t>()` during the initial configuration.</a:t>
            </a:r>
          </a:p>
          <a:p>
            <a:endParaRPr lang="en-US" dirty="0"/>
          </a:p>
          <a:p>
            <a:r>
              <a:rPr lang="en-US" dirty="0"/>
              <a:t>The call to `</a:t>
            </a:r>
            <a:r>
              <a:rPr lang="en-US" dirty="0" err="1"/>
              <a:t>setSettings</a:t>
            </a:r>
            <a:r>
              <a:rPr lang="en-US" dirty="0"/>
              <a:t>()` is usually made as part of your `</a:t>
            </a:r>
            <a:r>
              <a:rPr lang="en-US" dirty="0" err="1"/>
              <a:t>registerOnSaveHandler</a:t>
            </a:r>
            <a:r>
              <a:rPr lang="en-US" dirty="0"/>
              <a:t>()` implementation.</a:t>
            </a:r>
          </a:p>
          <a:p>
            <a:endParaRPr lang="en-US" dirty="0"/>
          </a:p>
          <a:p>
            <a:r>
              <a:rPr lang="en-US" dirty="0"/>
              <a:t>### Removing configured Connectors</a:t>
            </a:r>
          </a:p>
          <a:p>
            <a:endParaRPr lang="en-US" dirty="0"/>
          </a:p>
          <a:p>
            <a:r>
              <a:rPr lang="en-US" dirty="0"/>
              <a:t>You can optionally execute an event handler when the user removes an existing Connector configuration. You register this handler by implementing the `</a:t>
            </a:r>
            <a:r>
              <a:rPr lang="en-US" dirty="0" err="1"/>
              <a:t>microsoftTeams.settings.registerOnRemoveHandler</a:t>
            </a:r>
            <a:r>
              <a:rPr lang="en-US" dirty="0"/>
              <a:t>()`  method. This method can be used to do cleanup operations such as removing entries from a database.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1240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to make your Connector available to Microsoft Teams is to include it in the app's manifest. The manifest file shouldn't have any properties for `</a:t>
            </a:r>
            <a:r>
              <a:rPr lang="en-US" dirty="0" err="1"/>
              <a:t>configurableTabs</a:t>
            </a:r>
            <a:r>
              <a:rPr lang="en-US" dirty="0"/>
              <a:t>`, `</a:t>
            </a:r>
            <a:r>
              <a:rPr lang="en-US" dirty="0" err="1"/>
              <a:t>staticTabs</a:t>
            </a:r>
            <a:r>
              <a:rPr lang="en-US" dirty="0"/>
              <a:t>`, `bots`, or `</a:t>
            </a:r>
            <a:r>
              <a:rPr lang="en-US" dirty="0" err="1"/>
              <a:t>composeExtensions</a:t>
            </a:r>
            <a:r>
              <a:rPr lang="en-US" dirty="0"/>
              <a:t>`. If those are present in your app manifest, be sure to remove them.</a:t>
            </a:r>
          </a:p>
          <a:p>
            <a:endParaRPr lang="en-US" dirty="0"/>
          </a:p>
          <a:p>
            <a:r>
              <a:rPr lang="en-US" dirty="0"/>
              <a:t>Define your Connector in the app manifest by adding it to the `connectors` property and include the following properties:</a:t>
            </a:r>
          </a:p>
          <a:p>
            <a:endParaRPr lang="en-US" dirty="0"/>
          </a:p>
          <a:p>
            <a:r>
              <a:rPr lang="en-US" dirty="0"/>
              <a:t>- `</a:t>
            </a:r>
            <a:r>
              <a:rPr lang="en-US" dirty="0" err="1"/>
              <a:t>connectorId</a:t>
            </a:r>
            <a:r>
              <a:rPr lang="en-US" dirty="0"/>
              <a:t>`: the unique ID (GUID) of your Connector obtained from registering it on the Connector Developer Dashboard</a:t>
            </a:r>
          </a:p>
          <a:p>
            <a:r>
              <a:rPr lang="en-US" dirty="0"/>
              <a:t>- `</a:t>
            </a:r>
            <a:r>
              <a:rPr lang="en-US" dirty="0" err="1"/>
              <a:t>configurationUrl</a:t>
            </a:r>
            <a:r>
              <a:rPr lang="en-US" dirty="0"/>
              <a:t>`: the fully qualified URL where the configuration page is hosted</a:t>
            </a:r>
          </a:p>
          <a:p>
            <a:r>
              <a:rPr lang="en-US" dirty="0"/>
              <a:t>- `scopes`: set to `team`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69369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2/10/20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7"/>
            <a:ext cx="5889625" cy="3434257"/>
          </a:xfrm>
        </p:spPr>
        <p:txBody>
          <a:bodyPr/>
          <a:lstStyle/>
          <a:p>
            <a:r>
              <a:rPr lang="en-US" dirty="0"/>
              <a:t>Connect web services to Microsoft Teams with webhooks and Office 365 Connectors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Office 365 Connectors overview</a:t>
            </a:r>
          </a:p>
          <a:p>
            <a:pPr>
              <a:spcBef>
                <a:spcPts val="1200"/>
              </a:spcBef>
            </a:pPr>
            <a:endParaRPr lang="en-US" sz="2000" dirty="0"/>
          </a:p>
          <a:p>
            <a:pPr>
              <a:spcBef>
                <a:spcPts val="1200"/>
              </a:spcBef>
            </a:pPr>
            <a:r>
              <a:rPr lang="en-US" sz="2000" dirty="0"/>
              <a:t>Add Connectors to Microsoft Teams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05B016-2F86-AD40-8CA7-30482A376E5B}"/>
              </a:ext>
            </a:extLst>
          </p:cNvPr>
          <p:cNvSpPr>
            <a:spLocks noGrp="1"/>
          </p:cNvSpPr>
          <p:nvPr>
            <p:ph type="title"/>
          </p:nvPr>
        </p:nvSpPr>
        <p:spPr/>
        <p:txBody>
          <a:bodyPr/>
          <a:lstStyle/>
          <a:p>
            <a:r>
              <a:rPr lang="en-US" dirty="0"/>
              <a:t>Office 365 Connectors</a:t>
            </a:r>
          </a:p>
        </p:txBody>
      </p:sp>
    </p:spTree>
    <p:extLst>
      <p:ext uri="{BB962C8B-B14F-4D97-AF65-F5344CB8AC3E}">
        <p14:creationId xmlns:p14="http://schemas.microsoft.com/office/powerpoint/2010/main" val="3641355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52AC-B47A-324C-A379-0315E8551597}"/>
              </a:ext>
            </a:extLst>
          </p:cNvPr>
          <p:cNvSpPr>
            <a:spLocks noGrp="1"/>
          </p:cNvSpPr>
          <p:nvPr>
            <p:ph type="title"/>
          </p:nvPr>
        </p:nvSpPr>
        <p:spPr/>
        <p:txBody>
          <a:bodyPr/>
          <a:lstStyle/>
          <a:p>
            <a:r>
              <a:rPr lang="en-US" dirty="0"/>
              <a:t>Office 365 Connectors</a:t>
            </a:r>
          </a:p>
        </p:txBody>
      </p:sp>
      <p:sp>
        <p:nvSpPr>
          <p:cNvPr id="5" name="Text Placeholder 4">
            <a:extLst>
              <a:ext uri="{FF2B5EF4-FFF2-40B4-BE49-F238E27FC236}">
                <a16:creationId xmlns:a16="http://schemas.microsoft.com/office/drawing/2014/main" id="{454984B8-3387-3D4B-89E9-A7FA3D69ADD2}"/>
              </a:ext>
            </a:extLst>
          </p:cNvPr>
          <p:cNvSpPr>
            <a:spLocks noGrp="1"/>
          </p:cNvSpPr>
          <p:nvPr>
            <p:ph type="body" sz="quarter" idx="10"/>
          </p:nvPr>
        </p:nvSpPr>
        <p:spPr>
          <a:xfrm>
            <a:off x="465138" y="1919804"/>
            <a:ext cx="11533187" cy="4493538"/>
          </a:xfrm>
        </p:spPr>
        <p:txBody>
          <a:bodyPr/>
          <a:lstStyle/>
          <a:p>
            <a:r>
              <a:rPr lang="en-US" dirty="0"/>
              <a:t>Office 365 Connectors are like incoming webhooks except the install &amp; configuration experience is slightly simpler</a:t>
            </a:r>
          </a:p>
          <a:p>
            <a:endParaRPr lang="en-US" dirty="0"/>
          </a:p>
          <a:p>
            <a:r>
              <a:rPr lang="en-US" dirty="0"/>
              <a:t>Connectors have the same capabilities as incoming webhooks</a:t>
            </a:r>
          </a:p>
          <a:p>
            <a:endParaRPr lang="en-US" dirty="0"/>
          </a:p>
          <a:p>
            <a:r>
              <a:rPr lang="en-US" dirty="0"/>
              <a:t>Connectors differ from incoming webhooks in the following ways: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Inclusion in AppSource</a:t>
            </a:r>
            <a:r>
              <a:rPr lang="en-US" dirty="0"/>
              <a:t>: once validated by Microsoft, can be included in AppSource for </a:t>
            </a:r>
            <a:br>
              <a:rPr lang="en-US" dirty="0"/>
            </a:br>
            <a:r>
              <a:rPr lang="en-US" dirty="0"/>
              <a:t>broad distribution</a:t>
            </a:r>
          </a:p>
          <a:p>
            <a:pPr marL="342900" indent="-342900">
              <a:buFont typeface="Arial" panose="020B0604020202020204" pitchFamily="34" charset="0"/>
              <a:buChar char="•"/>
            </a:pPr>
            <a:r>
              <a:rPr lang="en-US" b="1" dirty="0"/>
              <a:t>Publish to your organization</a:t>
            </a:r>
            <a:r>
              <a:rPr lang="en-US" dirty="0"/>
              <a:t>: publish to your organization’s App Store to enable the entire organization to use it</a:t>
            </a:r>
          </a:p>
          <a:p>
            <a:pPr marL="342900" indent="-342900">
              <a:buFont typeface="Arial" panose="020B0604020202020204" pitchFamily="34" charset="0"/>
              <a:buChar char="•"/>
            </a:pPr>
            <a:r>
              <a:rPr lang="en-US" b="1" dirty="0"/>
              <a:t>Custom configuration experience</a:t>
            </a:r>
            <a:r>
              <a:rPr lang="en-US" dirty="0"/>
              <a:t>: when adding to a channel, custom configuration screen is displayed that enables collection of Connector-specific configuration details</a:t>
            </a:r>
            <a:endParaRPr lang="en-US" b="1" dirty="0"/>
          </a:p>
        </p:txBody>
      </p:sp>
    </p:spTree>
    <p:extLst>
      <p:ext uri="{BB962C8B-B14F-4D97-AF65-F5344CB8AC3E}">
        <p14:creationId xmlns:p14="http://schemas.microsoft.com/office/powerpoint/2010/main" val="2930015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52AC-B47A-324C-A379-0315E8551597}"/>
              </a:ext>
            </a:extLst>
          </p:cNvPr>
          <p:cNvSpPr>
            <a:spLocks noGrp="1"/>
          </p:cNvSpPr>
          <p:nvPr>
            <p:ph type="title"/>
          </p:nvPr>
        </p:nvSpPr>
        <p:spPr/>
        <p:txBody>
          <a:bodyPr/>
          <a:lstStyle/>
          <a:p>
            <a:r>
              <a:rPr lang="en-US" dirty="0"/>
              <a:t>Add an Office 365 Connector to a Microsoft Teams app</a:t>
            </a:r>
          </a:p>
        </p:txBody>
      </p:sp>
      <p:sp>
        <p:nvSpPr>
          <p:cNvPr id="5" name="Text Placeholder 4">
            <a:extLst>
              <a:ext uri="{FF2B5EF4-FFF2-40B4-BE49-F238E27FC236}">
                <a16:creationId xmlns:a16="http://schemas.microsoft.com/office/drawing/2014/main" id="{454984B8-3387-3D4B-89E9-A7FA3D69ADD2}"/>
              </a:ext>
            </a:extLst>
          </p:cNvPr>
          <p:cNvSpPr>
            <a:spLocks noGrp="1"/>
          </p:cNvSpPr>
          <p:nvPr>
            <p:ph type="body" sz="quarter" idx="10"/>
          </p:nvPr>
        </p:nvSpPr>
        <p:spPr>
          <a:xfrm>
            <a:off x="465138" y="1919804"/>
            <a:ext cx="5502525" cy="2708434"/>
          </a:xfrm>
        </p:spPr>
        <p:txBody>
          <a:bodyPr/>
          <a:lstStyle/>
          <a:p>
            <a:r>
              <a:rPr lang="en-US" dirty="0"/>
              <a:t>Connectors are distributed to Microsoft Teams in the custom Teams app manifest</a:t>
            </a:r>
          </a:p>
          <a:p>
            <a:endParaRPr lang="en-US" dirty="0"/>
          </a:p>
          <a:p>
            <a:r>
              <a:rPr lang="en-US" dirty="0"/>
              <a:t>All Connectors must first be registered in the </a:t>
            </a:r>
            <a:r>
              <a:rPr lang="en-US" b="1" dirty="0"/>
              <a:t>Connectors Developer Dashboard</a:t>
            </a:r>
          </a:p>
          <a:p>
            <a:endParaRPr lang="en-US" dirty="0"/>
          </a:p>
          <a:p>
            <a:r>
              <a:rPr lang="en-US" dirty="0"/>
              <a:t>Once registered, retrieve the ID of the Connector for inclusion in the Teams app manifest</a:t>
            </a:r>
          </a:p>
        </p:txBody>
      </p:sp>
      <p:pic>
        <p:nvPicPr>
          <p:cNvPr id="4" name="Picture 3">
            <a:extLst>
              <a:ext uri="{FF2B5EF4-FFF2-40B4-BE49-F238E27FC236}">
                <a16:creationId xmlns:a16="http://schemas.microsoft.com/office/drawing/2014/main" id="{56BD85DA-15C9-ED46-93AA-05E091D54437}"/>
              </a:ext>
            </a:extLst>
          </p:cNvPr>
          <p:cNvPicPr>
            <a:picLocks noChangeAspect="1"/>
          </p:cNvPicPr>
          <p:nvPr/>
        </p:nvPicPr>
        <p:blipFill>
          <a:blip r:embed="rId3"/>
          <a:stretch>
            <a:fillRect/>
          </a:stretch>
        </p:blipFill>
        <p:spPr>
          <a:xfrm>
            <a:off x="6086475" y="1291047"/>
            <a:ext cx="5884862" cy="5249453"/>
          </a:xfrm>
          <a:prstGeom prst="rect">
            <a:avLst/>
          </a:prstGeom>
        </p:spPr>
      </p:pic>
    </p:spTree>
    <p:extLst>
      <p:ext uri="{BB962C8B-B14F-4D97-AF65-F5344CB8AC3E}">
        <p14:creationId xmlns:p14="http://schemas.microsoft.com/office/powerpoint/2010/main" val="18705759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52AC-B47A-324C-A379-0315E8551597}"/>
              </a:ext>
            </a:extLst>
          </p:cNvPr>
          <p:cNvSpPr>
            <a:spLocks noGrp="1"/>
          </p:cNvSpPr>
          <p:nvPr>
            <p:ph type="title"/>
          </p:nvPr>
        </p:nvSpPr>
        <p:spPr/>
        <p:txBody>
          <a:bodyPr/>
          <a:lstStyle/>
          <a:p>
            <a:r>
              <a:rPr lang="en-US" dirty="0"/>
              <a:t>Create the configuration experience</a:t>
            </a:r>
          </a:p>
        </p:txBody>
      </p:sp>
      <p:sp>
        <p:nvSpPr>
          <p:cNvPr id="5" name="Text Placeholder 4">
            <a:extLst>
              <a:ext uri="{FF2B5EF4-FFF2-40B4-BE49-F238E27FC236}">
                <a16:creationId xmlns:a16="http://schemas.microsoft.com/office/drawing/2014/main" id="{454984B8-3387-3D4B-89E9-A7FA3D69ADD2}"/>
              </a:ext>
            </a:extLst>
          </p:cNvPr>
          <p:cNvSpPr>
            <a:spLocks noGrp="1"/>
          </p:cNvSpPr>
          <p:nvPr>
            <p:ph type="body" sz="quarter" idx="10"/>
          </p:nvPr>
        </p:nvSpPr>
        <p:spPr>
          <a:xfrm>
            <a:off x="465138" y="1919804"/>
            <a:ext cx="5889625" cy="4062651"/>
          </a:xfrm>
        </p:spPr>
        <p:txBody>
          <a:bodyPr/>
          <a:lstStyle/>
          <a:p>
            <a:r>
              <a:rPr lang="en-US" dirty="0"/>
              <a:t>When a Connector is added to a channel, Microsoft Teams displays a configuration page within an IFRAME</a:t>
            </a:r>
          </a:p>
          <a:p>
            <a:endParaRPr lang="en-US" dirty="0"/>
          </a:p>
          <a:p>
            <a:r>
              <a:rPr lang="en-US" dirty="0"/>
              <a:t>Enables Connector developers to collect Connector-specific configuration data</a:t>
            </a:r>
          </a:p>
          <a:p>
            <a:endParaRPr lang="en-US" dirty="0"/>
          </a:p>
          <a:p>
            <a:r>
              <a:rPr lang="en-US" dirty="0"/>
              <a:t>When the user selects </a:t>
            </a:r>
            <a:r>
              <a:rPr lang="en-US" b="1" dirty="0"/>
              <a:t>Save</a:t>
            </a:r>
            <a:r>
              <a:rPr lang="en-US" dirty="0"/>
              <a:t>, the configuration page submits the request to the web service</a:t>
            </a:r>
          </a:p>
          <a:p>
            <a:endParaRPr lang="en-US" dirty="0"/>
          </a:p>
          <a:p>
            <a:r>
              <a:rPr lang="en-US" dirty="0"/>
              <a:t>Can include the webhook endpoint Microsoft Teams creates for the Connector</a:t>
            </a:r>
          </a:p>
        </p:txBody>
      </p:sp>
      <p:pic>
        <p:nvPicPr>
          <p:cNvPr id="4" name="Picture 3">
            <a:extLst>
              <a:ext uri="{FF2B5EF4-FFF2-40B4-BE49-F238E27FC236}">
                <a16:creationId xmlns:a16="http://schemas.microsoft.com/office/drawing/2014/main" id="{C2B6AE09-C6AC-A646-80C2-8E4258968761}"/>
              </a:ext>
            </a:extLst>
          </p:cNvPr>
          <p:cNvPicPr>
            <a:picLocks noChangeAspect="1"/>
          </p:cNvPicPr>
          <p:nvPr/>
        </p:nvPicPr>
        <p:blipFill>
          <a:blip r:embed="rId3"/>
          <a:stretch>
            <a:fillRect/>
          </a:stretch>
        </p:blipFill>
        <p:spPr>
          <a:xfrm>
            <a:off x="6823552" y="2403475"/>
            <a:ext cx="5174773" cy="4186237"/>
          </a:xfrm>
          <a:prstGeom prst="rect">
            <a:avLst/>
          </a:prstGeom>
        </p:spPr>
      </p:pic>
    </p:spTree>
    <p:extLst>
      <p:ext uri="{BB962C8B-B14F-4D97-AF65-F5344CB8AC3E}">
        <p14:creationId xmlns:p14="http://schemas.microsoft.com/office/powerpoint/2010/main" val="8021560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52AC-B47A-324C-A379-0315E8551597}"/>
              </a:ext>
            </a:extLst>
          </p:cNvPr>
          <p:cNvSpPr>
            <a:spLocks noGrp="1"/>
          </p:cNvSpPr>
          <p:nvPr>
            <p:ph type="title"/>
          </p:nvPr>
        </p:nvSpPr>
        <p:spPr/>
        <p:txBody>
          <a:bodyPr/>
          <a:lstStyle/>
          <a:p>
            <a:r>
              <a:rPr lang="en-US" dirty="0"/>
              <a:t>Configuration page specifics</a:t>
            </a:r>
          </a:p>
        </p:txBody>
      </p:sp>
      <p:sp>
        <p:nvSpPr>
          <p:cNvPr id="5" name="Text Placeholder 4">
            <a:extLst>
              <a:ext uri="{FF2B5EF4-FFF2-40B4-BE49-F238E27FC236}">
                <a16:creationId xmlns:a16="http://schemas.microsoft.com/office/drawing/2014/main" id="{454984B8-3387-3D4B-89E9-A7FA3D69ADD2}"/>
              </a:ext>
            </a:extLst>
          </p:cNvPr>
          <p:cNvSpPr>
            <a:spLocks noGrp="1"/>
          </p:cNvSpPr>
          <p:nvPr>
            <p:ph type="body" sz="quarter" idx="10"/>
          </p:nvPr>
        </p:nvSpPr>
        <p:spPr>
          <a:xfrm>
            <a:off x="465138" y="1919804"/>
            <a:ext cx="11533187" cy="2523768"/>
          </a:xfrm>
        </p:spPr>
        <p:txBody>
          <a:bodyPr/>
          <a:lstStyle/>
          <a:p>
            <a:r>
              <a:rPr lang="en-US" dirty="0"/>
              <a:t>Developers implementing the configuration experience should do the following:</a:t>
            </a:r>
          </a:p>
          <a:p>
            <a:endParaRPr lang="en-US" dirty="0"/>
          </a:p>
          <a:p>
            <a:pPr marL="342900" indent="-342900">
              <a:buFont typeface="Arial" panose="020B0604020202020204" pitchFamily="34" charset="0"/>
              <a:buChar char="•"/>
            </a:pPr>
            <a:r>
              <a:rPr lang="en-US" dirty="0"/>
              <a:t>Include the Microsoft Teams JavaScript SDK</a:t>
            </a:r>
          </a:p>
          <a:p>
            <a:pPr marL="342900" indent="-342900">
              <a:buFont typeface="Arial" panose="020B0604020202020204" pitchFamily="34" charset="0"/>
              <a:buChar char="•"/>
            </a:pPr>
            <a:r>
              <a:rPr lang="en-US" dirty="0"/>
              <a:t>Call </a:t>
            </a:r>
            <a:r>
              <a:rPr lang="en-US" dirty="0" err="1">
                <a:latin typeface="Courier New" panose="02070309020205020404" pitchFamily="49" charset="0"/>
                <a:cs typeface="Courier New" panose="02070309020205020404" pitchFamily="49" charset="0"/>
              </a:rPr>
              <a:t>microsoftTeams.settings.setValidityState</a:t>
            </a:r>
            <a:r>
              <a:rPr lang="en-US" dirty="0">
                <a:latin typeface="Courier New" panose="02070309020205020404" pitchFamily="49" charset="0"/>
                <a:cs typeface="Courier New" panose="02070309020205020404" pitchFamily="49" charset="0"/>
              </a:rPr>
              <a:t>(true)</a:t>
            </a:r>
            <a:r>
              <a:rPr lang="en-US" dirty="0"/>
              <a:t> when the form is valid</a:t>
            </a:r>
          </a:p>
          <a:p>
            <a:pPr marL="342900" indent="-342900">
              <a:buFont typeface="Arial" panose="020B0604020202020204" pitchFamily="34" charset="0"/>
              <a:buChar char="•"/>
            </a:pPr>
            <a:r>
              <a:rPr lang="en-US" dirty="0"/>
              <a:t>Implement the </a:t>
            </a:r>
            <a:r>
              <a:rPr lang="en-US" dirty="0" err="1">
                <a:latin typeface="Courier New" panose="02070309020205020404" pitchFamily="49" charset="0"/>
                <a:cs typeface="Courier New" panose="02070309020205020404" pitchFamily="49" charset="0"/>
              </a:rPr>
              <a:t>microsoftTeams.settings.registerOnSaveHander</a:t>
            </a:r>
            <a:r>
              <a:rPr lang="en-US"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dirty="0"/>
              <a:t>Call </a:t>
            </a:r>
            <a:r>
              <a:rPr lang="en-US" dirty="0" err="1">
                <a:latin typeface="Courier New" panose="02070309020205020404" pitchFamily="49" charset="0"/>
                <a:cs typeface="Courier New" panose="02070309020205020404" pitchFamily="49" charset="0"/>
              </a:rPr>
              <a:t>microsoftTeams.settings.getSettings</a:t>
            </a:r>
            <a:r>
              <a:rPr lang="en-US"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dirty="0"/>
              <a:t>Optionally implement the </a:t>
            </a:r>
            <a:r>
              <a:rPr lang="en-US" dirty="0" err="1">
                <a:latin typeface="Courier New" panose="02070309020205020404" pitchFamily="49" charset="0"/>
                <a:cs typeface="Courier New" panose="02070309020205020404" pitchFamily="49" charset="0"/>
              </a:rPr>
              <a:t>microsoftTeams.settings.registerOnRemoveHandler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73435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056690-5D00-494E-A7BC-A5A3D8872592}"/>
              </a:ext>
            </a:extLst>
          </p:cNvPr>
          <p:cNvSpPr>
            <a:spLocks noGrp="1"/>
          </p:cNvSpPr>
          <p:nvPr>
            <p:ph type="title"/>
          </p:nvPr>
        </p:nvSpPr>
        <p:spPr/>
        <p:txBody>
          <a:bodyPr/>
          <a:lstStyle/>
          <a:p>
            <a:r>
              <a:rPr lang="en-US" dirty="0"/>
              <a:t>Add the Connector to the Microsoft Teams app manifest</a:t>
            </a:r>
          </a:p>
        </p:txBody>
      </p:sp>
      <p:sp>
        <p:nvSpPr>
          <p:cNvPr id="7" name="Text Placeholder 6">
            <a:extLst>
              <a:ext uri="{FF2B5EF4-FFF2-40B4-BE49-F238E27FC236}">
                <a16:creationId xmlns:a16="http://schemas.microsoft.com/office/drawing/2014/main" id="{6686C7E8-CD4B-8341-AFF8-009201817C21}"/>
              </a:ext>
            </a:extLst>
          </p:cNvPr>
          <p:cNvSpPr>
            <a:spLocks noGrp="1"/>
          </p:cNvSpPr>
          <p:nvPr>
            <p:ph type="body" sz="quarter" idx="10"/>
          </p:nvPr>
        </p:nvSpPr>
        <p:spPr>
          <a:xfrm>
            <a:off x="465138" y="1192214"/>
            <a:ext cx="11533187" cy="5798510"/>
          </a:xfrm>
        </p:spPr>
        <p:txBody>
          <a:bodyPr/>
          <a:lstStyle/>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manifestVersion</a:t>
            </a:r>
            <a:r>
              <a:rPr lang="en-US" sz="1800" dirty="0">
                <a:latin typeface="Courier New" panose="02070309020205020404" pitchFamily="49" charset="0"/>
                <a:cs typeface="Courier New" panose="02070309020205020404" pitchFamily="49" charset="0"/>
              </a:rPr>
              <a:t>": "1.5",</a:t>
            </a:r>
          </a:p>
          <a:p>
            <a:r>
              <a:rPr lang="en-US" sz="1800" dirty="0">
                <a:latin typeface="Courier New" panose="02070309020205020404" pitchFamily="49" charset="0"/>
                <a:cs typeface="Courier New" panose="02070309020205020404" pitchFamily="49" charset="0"/>
              </a:rPr>
              <a:t>  "id": "5f6df040-493b-11ea-897f-1b87e48d60c9",</a:t>
            </a:r>
          </a:p>
          <a:p>
            <a:r>
              <a:rPr lang="en-US" sz="1800" dirty="0">
                <a:latin typeface="Courier New" panose="02070309020205020404" pitchFamily="49" charset="0"/>
                <a:cs typeface="Courier New" panose="02070309020205020404" pitchFamily="49" charset="0"/>
              </a:rPr>
              <a:t>  "version": "0.0.1",</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packageName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myfirstteamsconnector</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"connectors":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connectorId</a:t>
            </a:r>
            <a:r>
              <a:rPr lang="en-US" sz="1800" dirty="0">
                <a:latin typeface="Courier New" panose="02070309020205020404" pitchFamily="49" charset="0"/>
                <a:cs typeface="Courier New" panose="02070309020205020404" pitchFamily="49" charset="0"/>
              </a:rPr>
              <a:t>": "{{CONNECTOR_ID}}",</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configurationUrl</a:t>
            </a:r>
            <a:r>
              <a:rPr lang="en-US" sz="1800" dirty="0">
                <a:latin typeface="Courier New" panose="02070309020205020404" pitchFamily="49" charset="0"/>
                <a:cs typeface="Courier New" panose="02070309020205020404" pitchFamily="49" charset="0"/>
              </a:rPr>
              <a:t>": "https://{{HOSTNAME}}/</a:t>
            </a:r>
            <a:r>
              <a:rPr lang="en-US" sz="1800" dirty="0" err="1">
                <a:latin typeface="Courier New" panose="02070309020205020404" pitchFamily="49" charset="0"/>
                <a:cs typeface="Courier New" panose="02070309020205020404" pitchFamily="49" charset="0"/>
              </a:rPr>
              <a:t>myFirstTeamsConnector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config.html</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"scopes": [</a:t>
            </a:r>
          </a:p>
          <a:p>
            <a:r>
              <a:rPr lang="en-US" sz="1800" dirty="0">
                <a:latin typeface="Courier New" panose="02070309020205020404" pitchFamily="49" charset="0"/>
                <a:cs typeface="Courier New" panose="02070309020205020404" pitchFamily="49" charset="0"/>
              </a:rPr>
              <a:t>        "team"</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7726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1778</Words>
  <Application>Microsoft Macintosh PowerPoint</Application>
  <PresentationFormat>Custom</PresentationFormat>
  <Paragraphs>139</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Connect web services to Microsoft Teams with webhooks and Office 365 Connectors</vt:lpstr>
      <vt:lpstr>Overview</vt:lpstr>
      <vt:lpstr>Office 365 Connectors</vt:lpstr>
      <vt:lpstr>Office 365 Connectors</vt:lpstr>
      <vt:lpstr>Add an Office 365 Connector to a Microsoft Teams app</vt:lpstr>
      <vt:lpstr>Create the configuration experience</vt:lpstr>
      <vt:lpstr>Configuration page specifics</vt:lpstr>
      <vt:lpstr>Add the Connector to the Microsoft Teams app manifest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2020-02-10T14:54:09Z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